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  <p:sldMasterId id="2147483767" r:id="rId2"/>
  </p:sldMasterIdLst>
  <p:notesMasterIdLst>
    <p:notesMasterId r:id="rId23"/>
  </p:notesMasterIdLst>
  <p:handoutMasterIdLst>
    <p:handoutMasterId r:id="rId24"/>
  </p:handoutMasterIdLst>
  <p:sldIdLst>
    <p:sldId id="256" r:id="rId3"/>
    <p:sldId id="259" r:id="rId4"/>
    <p:sldId id="265" r:id="rId5"/>
    <p:sldId id="257" r:id="rId6"/>
    <p:sldId id="262" r:id="rId7"/>
    <p:sldId id="258" r:id="rId8"/>
    <p:sldId id="260" r:id="rId9"/>
    <p:sldId id="264" r:id="rId10"/>
    <p:sldId id="267" r:id="rId11"/>
    <p:sldId id="272" r:id="rId12"/>
    <p:sldId id="270" r:id="rId13"/>
    <p:sldId id="273" r:id="rId14"/>
    <p:sldId id="268" r:id="rId15"/>
    <p:sldId id="269" r:id="rId16"/>
    <p:sldId id="261" r:id="rId17"/>
    <p:sldId id="266" r:id="rId18"/>
    <p:sldId id="263" r:id="rId19"/>
    <p:sldId id="271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538E"/>
    <a:srgbClr val="18B040"/>
    <a:srgbClr val="B0FAD9"/>
    <a:srgbClr val="FB4F4F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F30BC6-42A9-41C5-ACD9-0B7DB5F1E6A4}" v="1027" dt="2019-06-02T15:42:58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8" autoAdjust="0"/>
    <p:restoredTop sz="95088" autoAdjust="0"/>
  </p:normalViewPr>
  <p:slideViewPr>
    <p:cSldViewPr snapToGrid="0">
      <p:cViewPr varScale="1">
        <p:scale>
          <a:sx n="81" d="100"/>
          <a:sy n="81" d="100"/>
        </p:scale>
        <p:origin x="586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B44BBEA-23F6-4FB3-B6B6-55F276E48D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생체인식의 현황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A99ECD-76F4-4AAD-9FE3-9870712178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ABFEE-61CD-4A3F-BA05-FA698B0A443E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4CAABA-BE80-4E02-9C00-4324C8AE52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81A242-277D-47DB-81BD-E13C60C4EC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F86FA-5386-4B0E-BF44-CBA36FA5A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88498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생체인식의 현황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B9DC6-CB5E-45A8-9C8A-8BBBA54FFDAA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3902D-3DAD-473A-AC3F-739AA1B9C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433615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ko-KR" altLang="en-US"/>
              <a:t>생체인식의 현황</a:t>
            </a:r>
          </a:p>
        </p:txBody>
      </p:sp>
    </p:spTree>
    <p:extLst>
      <p:ext uri="{BB962C8B-B14F-4D97-AF65-F5344CB8AC3E}">
        <p14:creationId xmlns:p14="http://schemas.microsoft.com/office/powerpoint/2010/main" val="24911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7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4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447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58D0F-96D8-4C2E-9397-B477035CD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11FAF7-E7CD-4460-803B-1A1F3C9BD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2AA154-1CE8-41C9-9383-C25E3A6A2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2E39D4-7B7C-4737-96F4-452106BE3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7E557-C006-47BB-BBA2-3B4A0277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825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2DB0F-133D-4BAE-BEDA-73A9FFE4A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56EBD9-B919-45CF-B10B-EE1A84CC8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5D9926-989E-4110-97BF-87DF0F7D8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5C5925-B859-452D-8D95-94AE13ADC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D32AEF-68A2-4A1D-8DFF-82166593C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542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B27B-818E-4442-8C94-C2CCBBDA3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F63FCF-6BB8-4F6B-B5C3-3123CF0D7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86CC86-80AC-4A91-9D20-B0E9F1009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242775-E355-4171-9688-CF7483E3C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57BFE2-1193-469A-8C0B-EE3FBBB6D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459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64388-DC0E-4058-A5E0-BBB40CAD7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4E2C2-A80A-448D-A256-5C5DDAC72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3177B1-E66F-4BF4-8F49-CA83A648E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BE626F-0B23-4E21-9E95-221CB5A2B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1D6DA3-1750-40AA-B650-DB4F38675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D9023C-823F-4370-9F7C-7D1E69224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729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2D2E54-D8ED-408B-B3FE-F4616B7B2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A410D1-78EE-4D07-8DCF-B8715D986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6BDB04-44C3-47D6-84A0-27D799E4D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80B172-03B9-43A2-B84A-A14214760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40F97A-8BEE-4612-80CF-CCECAF5E5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51E538-ACA5-45C9-96C6-F359655AA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79F4A9-5FE4-4F17-8B1E-AEDA6218A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025C8B-21AA-4AFE-8C83-EB033DF80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843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D10E0-BE9F-48D4-BBD6-3A3042B9F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A085EE-AEC5-4C79-836C-1F9BBEC24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1D515C-5714-43F8-B1CA-F0D1CA1A3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95625D-73DB-422E-BA54-40B3F410D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002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30CD71-4EB1-4E8C-B930-3E266CFB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2CD77A-1220-406F-9A5B-582620CF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15EA4E-61FD-4DA0-9068-7EA2B456B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9626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EF340-AD77-4E9C-B6D9-9CDD71BAA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C694C8-D355-47F8-92DA-E16404311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ABD4FC-4D03-46E1-B8BB-E07D86110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238404-A5F8-4396-8870-AE5E180D7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34C12E-0F1C-4D2B-BB8E-55B76AFF0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21AEE5-BB92-4184-9624-4E8471D7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06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3089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BB199-326F-4E8A-9051-C9E0019FD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BBFCB2-3A4A-4DB1-A21A-A9793421FF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E4AC70-BA70-4D8C-9A1A-2F317989A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019F34-F829-42D2-B1B4-4CEC444A3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CF288D-6EF1-45E7-A5C8-834DD1628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33F9DD-0342-4137-A5F3-6A2B4CC4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910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35214-43BD-447A-AE61-3A5E06674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BC1AF4-ECAA-4A8B-9ECE-14C03B05A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D3C22A-54CB-4F92-86E4-63E57DD96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1F9C1-EF24-45AE-8D56-BD47110F4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1421D-9099-47FA-977D-9C60741D7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53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D3FA5C-1621-40C3-8CA8-49DB0A4BD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E8805B-CBFE-44DF-AD4C-63DEAD042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C7E151-0CDC-400C-AACB-97F9157DD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60C36D-DD1B-4751-8CF8-D25F3BE89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CA7D4-B59B-4AA2-B96C-30F97ED3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930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48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11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975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7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3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488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1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685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D8972CB-B4D9-405D-AC39-DDCAD82FC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6F2B7-A6C8-43DA-840E-89DC3F85A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A7ABF-EDF5-4BF5-8898-046B75165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2019-06-01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DCA025-D22D-4816-B7B2-F6CE38C4F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BB2719-3191-4A65-BB41-C73F08982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EB4E6-6E95-43B1-80BC-517BD2BA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877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71F2E-16D4-45CA-9882-CF227671E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633" y="1338574"/>
            <a:ext cx="10562733" cy="138975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생체보안 해킹 방지 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63F5F5-1F6E-494E-BF25-FB4FB4374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5944"/>
            <a:ext cx="9144000" cy="1389749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IT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공과대학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pPr algn="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1971422</a:t>
            </a:r>
          </a:p>
          <a:p>
            <a:pPr algn="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권수지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600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08BAE-E138-4B0B-A933-2AB76CCF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E538E"/>
                </a:solidFill>
              </a:rPr>
              <a:t>해결방법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C14FC999-9D75-4C49-9F6A-B9A509A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285" y="1690688"/>
            <a:ext cx="5081429" cy="50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9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08BAE-E138-4B0B-A933-2AB76CCF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E538E"/>
                </a:solidFill>
              </a:rPr>
              <a:t>문제를 완화시킬 방법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33E176A-635F-4035-BD3A-F872387BD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2303145"/>
            <a:ext cx="4351338" cy="4351338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4847E0-71E4-437F-B9F2-7AD892F54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0573">
            <a:off x="6928892" y="1464745"/>
            <a:ext cx="1823945" cy="182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27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A5253B7-9029-4D3B-95D4-262531522749}"/>
              </a:ext>
            </a:extLst>
          </p:cNvPr>
          <p:cNvSpPr/>
          <p:nvPr/>
        </p:nvSpPr>
        <p:spPr>
          <a:xfrm>
            <a:off x="8290560" y="1432560"/>
            <a:ext cx="2905760" cy="453136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E2F244D-BFCD-4C40-93FD-3085302930CF}"/>
              </a:ext>
            </a:extLst>
          </p:cNvPr>
          <p:cNvSpPr/>
          <p:nvPr/>
        </p:nvSpPr>
        <p:spPr>
          <a:xfrm>
            <a:off x="4643120" y="1432560"/>
            <a:ext cx="2905760" cy="453136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908BAE-E138-4B0B-A933-2AB76CCF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57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2E538E"/>
                </a:solidFill>
              </a:rPr>
              <a:t>문제를 완화시킬 방법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6510E4-85AE-4227-BECA-8395B817FA62}"/>
              </a:ext>
            </a:extLst>
          </p:cNvPr>
          <p:cNvSpPr/>
          <p:nvPr/>
        </p:nvSpPr>
        <p:spPr>
          <a:xfrm>
            <a:off x="995680" y="1432560"/>
            <a:ext cx="2905760" cy="453136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83059A-7B4B-4E41-A4E1-C75494FA4E3F}"/>
              </a:ext>
            </a:extLst>
          </p:cNvPr>
          <p:cNvSpPr txBox="1"/>
          <p:nvPr/>
        </p:nvSpPr>
        <p:spPr>
          <a:xfrm>
            <a:off x="615602" y="6199392"/>
            <a:ext cx="1093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SNS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에 사진을 올리기 전에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AI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가 생체정보를 </a:t>
            </a:r>
            <a:r>
              <a:rPr lang="ko-KR" altLang="en-US" dirty="0">
                <a:solidFill>
                  <a:srgbClr val="FF0000"/>
                </a:solidFill>
              </a:rPr>
              <a:t>미리 인지를 하고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모자이크 처리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ko-KR" altLang="en-US" dirty="0">
                <a:solidFill>
                  <a:srgbClr val="FF0000"/>
                </a:solidFill>
              </a:rPr>
              <a:t>재배열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홍채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하여 업로드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1BA443-52FD-4B24-BAFB-F4D2A8223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681" y="1730118"/>
            <a:ext cx="1028005" cy="1028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F3F5A4-92E2-4A62-B043-954A25CE7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107" y="4414081"/>
            <a:ext cx="1028005" cy="10280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662B56-D3F6-4589-8D9A-BBF20EEAA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89" y="4397434"/>
            <a:ext cx="1028006" cy="10280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674636-DB2B-4836-B11F-804667257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83" y="3742610"/>
            <a:ext cx="1699476" cy="16994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11842A-28FC-40BC-910E-228669EA90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29" b="90000" l="9429" r="90857">
                        <a14:foregroundMark x1="34857" y1="21000" x2="28571" y2="30143"/>
                        <a14:foregroundMark x1="28571" y1="30143" x2="40286" y2="15714"/>
                        <a14:foregroundMark x1="40286" y1="15714" x2="24429" y2="32000"/>
                        <a14:foregroundMark x1="24429" y1="32000" x2="50571" y2="6429"/>
                        <a14:foregroundMark x1="50571" y1="6429" x2="27571" y2="28000"/>
                        <a14:foregroundMark x1="27571" y1="28000" x2="47571" y2="6714"/>
                        <a14:foregroundMark x1="47571" y1="6714" x2="27143" y2="27143"/>
                        <a14:foregroundMark x1="27143" y1="27143" x2="54000" y2="714"/>
                        <a14:foregroundMark x1="54000" y1="714" x2="20286" y2="31000"/>
                        <a14:foregroundMark x1="20286" y1="31000" x2="53857" y2="3143"/>
                        <a14:foregroundMark x1="53857" y1="3143" x2="15286" y2="37143"/>
                        <a14:foregroundMark x1="15286" y1="37143" x2="57286" y2="571"/>
                        <a14:foregroundMark x1="57286" y1="571" x2="15000" y2="42857"/>
                        <a14:foregroundMark x1="15000" y1="42857" x2="35143" y2="19143"/>
                        <a14:foregroundMark x1="35143" y1="19143" x2="13571" y2="42000"/>
                        <a14:foregroundMark x1="13571" y1="42000" x2="20714" y2="32429"/>
                        <a14:foregroundMark x1="20714" y1="32429" x2="12000" y2="44857"/>
                        <a14:foregroundMark x1="12000" y1="44857" x2="25714" y2="27571"/>
                        <a14:foregroundMark x1="25714" y1="27571" x2="14000" y2="41857"/>
                        <a14:foregroundMark x1="14000" y1="41857" x2="19429" y2="33000"/>
                        <a14:foregroundMark x1="19429" y1="33000" x2="10857" y2="45000"/>
                        <a14:foregroundMark x1="10857" y1="45000" x2="18571" y2="33429"/>
                        <a14:foregroundMark x1="18571" y1="33429" x2="13571" y2="42857"/>
                        <a14:foregroundMark x1="13571" y1="42857" x2="5429" y2="50000"/>
                        <a14:foregroundMark x1="5429" y1="50000" x2="13286" y2="59286"/>
                        <a14:foregroundMark x1="13286" y1="59286" x2="7429" y2="50143"/>
                        <a14:foregroundMark x1="7429" y1="50143" x2="14714" y2="62857"/>
                        <a14:foregroundMark x1="14714" y1="62857" x2="6714" y2="50429"/>
                        <a14:foregroundMark x1="6714" y1="50429" x2="14429" y2="61857"/>
                        <a14:foregroundMark x1="14429" y1="61857" x2="7286" y2="54000"/>
                        <a14:foregroundMark x1="7286" y1="54000" x2="14571" y2="62714"/>
                        <a14:foregroundMark x1="14571" y1="62714" x2="7286" y2="52429"/>
                        <a14:foregroundMark x1="7286" y1="52429" x2="15143" y2="60429"/>
                        <a14:foregroundMark x1="15143" y1="60429" x2="7286" y2="48000"/>
                        <a14:foregroundMark x1="7286" y1="48000" x2="15429" y2="60143"/>
                        <a14:foregroundMark x1="15429" y1="60143" x2="7857" y2="48000"/>
                        <a14:foregroundMark x1="7857" y1="48000" x2="14714" y2="61000"/>
                        <a14:foregroundMark x1="14714" y1="61000" x2="9571" y2="50571"/>
                        <a14:foregroundMark x1="9571" y1="50571" x2="14857" y2="61000"/>
                        <a14:foregroundMark x1="14857" y1="61000" x2="9286" y2="50000"/>
                        <a14:foregroundMark x1="9286" y1="50000" x2="16714" y2="64286"/>
                        <a14:foregroundMark x1="16714" y1="64286" x2="9571" y2="50857"/>
                        <a14:foregroundMark x1="9571" y1="50857" x2="19429" y2="67857"/>
                        <a14:foregroundMark x1="19429" y1="67857" x2="14000" y2="57286"/>
                        <a14:foregroundMark x1="14000" y1="57286" x2="23714" y2="70143"/>
                        <a14:foregroundMark x1="23714" y1="70143" x2="14571" y2="54000"/>
                        <a14:foregroundMark x1="14571" y1="54000" x2="22714" y2="67000"/>
                        <a14:foregroundMark x1="22714" y1="67000" x2="13571" y2="51714"/>
                        <a14:foregroundMark x1="13571" y1="51714" x2="23000" y2="68429"/>
                        <a14:foregroundMark x1="23000" y1="68429" x2="13429" y2="54714"/>
                        <a14:foregroundMark x1="13429" y1="54714" x2="20714" y2="66429"/>
                        <a14:foregroundMark x1="20714" y1="66429" x2="13714" y2="58000"/>
                        <a14:foregroundMark x1="13714" y1="58000" x2="24286" y2="71857"/>
                        <a14:foregroundMark x1="24286" y1="71857" x2="14429" y2="58714"/>
                        <a14:foregroundMark x1="14429" y1="58714" x2="28714" y2="76714"/>
                        <a14:foregroundMark x1="28714" y1="76714" x2="19429" y2="64429"/>
                        <a14:foregroundMark x1="19429" y1="64429" x2="31429" y2="78286"/>
                        <a14:foregroundMark x1="31429" y1="78286" x2="22571" y2="66143"/>
                        <a14:foregroundMark x1="22571" y1="66143" x2="36000" y2="82857"/>
                        <a14:foregroundMark x1="36000" y1="82857" x2="21000" y2="63000"/>
                        <a14:foregroundMark x1="21000" y1="63000" x2="34000" y2="79000"/>
                        <a14:foregroundMark x1="34000" y1="79000" x2="22571" y2="63429"/>
                        <a14:foregroundMark x1="22571" y1="63429" x2="40714" y2="84857"/>
                        <a14:foregroundMark x1="40714" y1="84857" x2="28429" y2="71143"/>
                        <a14:foregroundMark x1="28429" y1="71143" x2="43286" y2="87000"/>
                        <a14:foregroundMark x1="43286" y1="87000" x2="29286" y2="71714"/>
                        <a14:foregroundMark x1="29286" y1="71714" x2="43143" y2="86000"/>
                        <a14:foregroundMark x1="43143" y1="86000" x2="33714" y2="78000"/>
                        <a14:foregroundMark x1="33714" y1="78000" x2="41000" y2="85714"/>
                        <a14:foregroundMark x1="41000" y1="85714" x2="33429" y2="78000"/>
                        <a14:foregroundMark x1="33429" y1="78000" x2="45857" y2="84286"/>
                        <a14:foregroundMark x1="45857" y1="84286" x2="36286" y2="79714"/>
                        <a14:foregroundMark x1="36286" y1="79714" x2="46000" y2="84714"/>
                        <a14:foregroundMark x1="46000" y1="84714" x2="39143" y2="80714"/>
                        <a14:foregroundMark x1="46000" y1="7429" x2="58571" y2="3571"/>
                        <a14:foregroundMark x1="58571" y1="3571" x2="69857" y2="9429"/>
                        <a14:foregroundMark x1="69857" y1="9429" x2="53000" y2="15429"/>
                        <a14:foregroundMark x1="53000" y1="15429" x2="54714" y2="4429"/>
                        <a14:foregroundMark x1="54714" y1="4429" x2="64429" y2="8571"/>
                        <a14:foregroundMark x1="64429" y1="8571" x2="49286" y2="10857"/>
                        <a14:foregroundMark x1="49286" y1="10857" x2="62714" y2="4571"/>
                        <a14:foregroundMark x1="62714" y1="4571" x2="73143" y2="9571"/>
                        <a14:foregroundMark x1="73143" y1="9571" x2="75857" y2="20429"/>
                        <a14:foregroundMark x1="75857" y1="20429" x2="68857" y2="28143"/>
                        <a14:foregroundMark x1="68857" y1="28143" x2="56571" y2="19000"/>
                        <a14:foregroundMark x1="56571" y1="19000" x2="66143" y2="13286"/>
                        <a14:foregroundMark x1="66143" y1="13286" x2="78429" y2="19429"/>
                        <a14:foregroundMark x1="78429" y1="19429" x2="82143" y2="33571"/>
                        <a14:foregroundMark x1="82143" y1="33571" x2="67429" y2="35143"/>
                        <a14:foregroundMark x1="67429" y1="35143" x2="69286" y2="23429"/>
                        <a14:foregroundMark x1="69286" y1="23429" x2="79714" y2="22429"/>
                        <a14:foregroundMark x1="79714" y1="22429" x2="84286" y2="34571"/>
                        <a14:foregroundMark x1="84286" y1="34571" x2="79714" y2="50143"/>
                        <a14:foregroundMark x1="79714" y1="50143" x2="65714" y2="54429"/>
                        <a14:foregroundMark x1="65714" y1="54429" x2="59286" y2="42429"/>
                        <a14:foregroundMark x1="59286" y1="42429" x2="71571" y2="28571"/>
                        <a14:foregroundMark x1="71571" y1="28571" x2="85571" y2="33143"/>
                        <a14:foregroundMark x1="85571" y1="33143" x2="86286" y2="53000"/>
                        <a14:foregroundMark x1="86286" y1="53000" x2="73286" y2="69571"/>
                        <a14:foregroundMark x1="73286" y1="69571" x2="56857" y2="68714"/>
                        <a14:foregroundMark x1="56857" y1="68714" x2="55857" y2="51429"/>
                        <a14:foregroundMark x1="55857" y1="51429" x2="70571" y2="37857"/>
                        <a14:foregroundMark x1="70571" y1="37857" x2="86000" y2="41429"/>
                        <a14:foregroundMark x1="86000" y1="41429" x2="90000" y2="59429"/>
                        <a14:foregroundMark x1="90000" y1="59429" x2="81571" y2="79429"/>
                        <a14:foregroundMark x1="81571" y1="79429" x2="66000" y2="82143"/>
                        <a14:foregroundMark x1="66000" y1="82143" x2="60857" y2="64286"/>
                        <a14:foregroundMark x1="60857" y1="64286" x2="74857" y2="45857"/>
                        <a14:foregroundMark x1="74857" y1="45857" x2="90000" y2="49571"/>
                        <a14:foregroundMark x1="90000" y1="49571" x2="90429" y2="69286"/>
                        <a14:foregroundMark x1="90429" y1="69286" x2="76286" y2="81857"/>
                        <a14:foregroundMark x1="76286" y1="81857" x2="59143" y2="74143"/>
                        <a14:foregroundMark x1="59143" y1="74143" x2="61286" y2="56714"/>
                        <a14:foregroundMark x1="61286" y1="56714" x2="79714" y2="50857"/>
                        <a14:foregroundMark x1="79714" y1="50857" x2="89429" y2="61571"/>
                        <a14:foregroundMark x1="89429" y1="61571" x2="80429" y2="77000"/>
                        <a14:foregroundMark x1="80429" y1="77000" x2="61143" y2="81857"/>
                        <a14:foregroundMark x1="61143" y1="81857" x2="50000" y2="71429"/>
                        <a14:foregroundMark x1="50000" y1="71429" x2="60571" y2="57143"/>
                        <a14:foregroundMark x1="60571" y1="57143" x2="77857" y2="56857"/>
                        <a14:foregroundMark x1="77857" y1="56857" x2="80857" y2="70000"/>
                        <a14:foregroundMark x1="80857" y1="70000" x2="68143" y2="82429"/>
                        <a14:foregroundMark x1="68143" y1="82429" x2="51143" y2="80286"/>
                        <a14:foregroundMark x1="51143" y1="80286" x2="49571" y2="65000"/>
                        <a14:foregroundMark x1="49571" y1="65000" x2="64857" y2="57143"/>
                        <a14:foregroundMark x1="64857" y1="57143" x2="76000" y2="64000"/>
                        <a14:foregroundMark x1="76000" y1="64000" x2="73143" y2="78143"/>
                        <a14:foregroundMark x1="73143" y1="78143" x2="58857" y2="86714"/>
                        <a14:foregroundMark x1="58857" y1="86714" x2="47143" y2="81429"/>
                        <a14:foregroundMark x1="47143" y1="81429" x2="53286" y2="70286"/>
                        <a14:foregroundMark x1="53286" y1="70286" x2="67286" y2="66143"/>
                        <a14:foregroundMark x1="67286" y1="66143" x2="64143" y2="81714"/>
                        <a14:foregroundMark x1="64143" y1="81714" x2="51571" y2="82571"/>
                        <a14:foregroundMark x1="51571" y1="82571" x2="66286" y2="68714"/>
                        <a14:foregroundMark x1="66286" y1="68714" x2="64000" y2="82286"/>
                        <a14:foregroundMark x1="64000" y1="82286" x2="51143" y2="82143"/>
                        <a14:foregroundMark x1="51143" y1="82143" x2="68571" y2="68714"/>
                        <a14:foregroundMark x1="68571" y1="68714" x2="79286" y2="74000"/>
                        <a14:foregroundMark x1="79286" y1="74000" x2="68571" y2="83000"/>
                        <a14:foregroundMark x1="68571" y1="83000" x2="79714" y2="70000"/>
                        <a14:foregroundMark x1="79714" y1="70000" x2="84429" y2="80857"/>
                        <a14:foregroundMark x1="84429" y1="80857" x2="75000" y2="74857"/>
                        <a14:foregroundMark x1="75000" y1="74857" x2="89571" y2="80286"/>
                        <a14:foregroundMark x1="89571" y1="80286" x2="77000" y2="79286"/>
                        <a14:foregroundMark x1="77000" y1="79286" x2="88286" y2="77571"/>
                        <a14:foregroundMark x1="88286" y1="77571" x2="76286" y2="79429"/>
                        <a14:foregroundMark x1="76286" y1="79429" x2="87571" y2="79143"/>
                        <a14:foregroundMark x1="87571" y1="79143" x2="75857" y2="85429"/>
                        <a14:foregroundMark x1="75857" y1="85429" x2="84143" y2="76000"/>
                        <a14:foregroundMark x1="84143" y1="76000" x2="88286" y2="85571"/>
                        <a14:foregroundMark x1="88286" y1="85571" x2="77000" y2="87857"/>
                        <a14:foregroundMark x1="77000" y1="87857" x2="79286" y2="75286"/>
                        <a14:foregroundMark x1="79286" y1="75286" x2="91429" y2="75571"/>
                        <a14:foregroundMark x1="91429" y1="75571" x2="84571" y2="87571"/>
                        <a14:foregroundMark x1="84571" y1="87571" x2="76714" y2="75857"/>
                        <a14:foregroundMark x1="76714" y1="75857" x2="90429" y2="76143"/>
                        <a14:foregroundMark x1="90429" y1="76143" x2="75286" y2="70000"/>
                        <a14:foregroundMark x1="75286" y1="70000" x2="73857" y2="55286"/>
                        <a14:foregroundMark x1="73857" y1="55286" x2="84714" y2="55571"/>
                        <a14:foregroundMark x1="84714" y1="55571" x2="70714" y2="54286"/>
                        <a14:foregroundMark x1="70714" y1="54286" x2="73000" y2="41143"/>
                        <a14:foregroundMark x1="73000" y1="41143" x2="82857" y2="47143"/>
                        <a14:foregroundMark x1="82857" y1="47143" x2="76429" y2="56857"/>
                        <a14:foregroundMark x1="76429" y1="56857" x2="71571" y2="41571"/>
                        <a14:foregroundMark x1="71571" y1="41571" x2="81571" y2="36429"/>
                        <a14:foregroundMark x1="81571" y1="36429" x2="83429" y2="48143"/>
                        <a14:foregroundMark x1="83429" y1="48143" x2="72571" y2="66714"/>
                        <a14:foregroundMark x1="72571" y1="66714" x2="59571" y2="74571"/>
                        <a14:foregroundMark x1="59571" y1="74571" x2="58286" y2="62857"/>
                        <a14:foregroundMark x1="58286" y1="62857" x2="71571" y2="44143"/>
                        <a14:foregroundMark x1="71571" y1="44143" x2="85286" y2="37286"/>
                        <a14:foregroundMark x1="85286" y1="37286" x2="84000" y2="49714"/>
                        <a14:foregroundMark x1="84000" y1="49714" x2="71429" y2="68000"/>
                        <a14:foregroundMark x1="71429" y1="68000" x2="60286" y2="73143"/>
                        <a14:foregroundMark x1="60286" y1="73143" x2="62143" y2="58429"/>
                        <a14:foregroundMark x1="62143" y1="58429" x2="74714" y2="40286"/>
                        <a14:foregroundMark x1="74714" y1="40286" x2="81000" y2="56571"/>
                        <a14:foregroundMark x1="81000" y1="56571" x2="66857" y2="75000"/>
                        <a14:foregroundMark x1="66857" y1="75000" x2="54571" y2="76143"/>
                        <a14:foregroundMark x1="54571" y1="76143" x2="59429" y2="56857"/>
                        <a14:foregroundMark x1="59429" y1="56857" x2="78429" y2="35429"/>
                        <a14:foregroundMark x1="78429" y1="35429" x2="91286" y2="34571"/>
                        <a14:foregroundMark x1="91286" y1="34571" x2="83286" y2="52857"/>
                        <a14:foregroundMark x1="83286" y1="52857" x2="68857" y2="66000"/>
                        <a14:foregroundMark x1="68857" y1="66000" x2="63000" y2="57714"/>
                        <a14:foregroundMark x1="63000" y1="57714" x2="73857" y2="38000"/>
                        <a14:foregroundMark x1="73857" y1="38000" x2="88571" y2="30000"/>
                        <a14:foregroundMark x1="88571" y1="30000" x2="86857" y2="43429"/>
                        <a14:foregroundMark x1="86857" y1="43429" x2="83714" y2="26143"/>
                        <a14:foregroundMark x1="83714" y1="26143" x2="91143" y2="33714"/>
                        <a14:foregroundMark x1="91143" y1="33714" x2="81429" y2="31143"/>
                        <a14:foregroundMark x1="81429" y1="31143" x2="94000" y2="25286"/>
                        <a14:foregroundMark x1="94000" y1="25286" x2="82286" y2="26286"/>
                        <a14:foregroundMark x1="82286" y1="26286" x2="71286" y2="16857"/>
                        <a14:foregroundMark x1="71286" y1="16857" x2="80714" y2="21857"/>
                        <a14:foregroundMark x1="80714" y1="21857" x2="67571" y2="16857"/>
                        <a14:foregroundMark x1="67571" y1="16857" x2="78143" y2="18286"/>
                        <a14:foregroundMark x1="78143" y1="18286" x2="60429" y2="13143"/>
                        <a14:foregroundMark x1="60429" y1="13143" x2="70714" y2="12714"/>
                        <a14:foregroundMark x1="70714" y1="12714" x2="56143" y2="7429"/>
                        <a14:foregroundMark x1="56143" y1="7429" x2="71429" y2="8429"/>
                        <a14:foregroundMark x1="71429" y1="8429" x2="69000" y2="18857"/>
                        <a14:foregroundMark x1="69000" y1="18857" x2="78429" y2="35429"/>
                        <a14:foregroundMark x1="78429" y1="35429" x2="70714" y2="43000"/>
                        <a14:foregroundMark x1="70714" y1="43000" x2="79429" y2="37429"/>
                        <a14:foregroundMark x1="79429" y1="37429" x2="76286" y2="54429"/>
                        <a14:foregroundMark x1="76286" y1="54429" x2="67000" y2="60143"/>
                        <a14:foregroundMark x1="67000" y1="60143" x2="69000" y2="48571"/>
                        <a14:foregroundMark x1="69000" y1="48571" x2="66143" y2="67143"/>
                        <a14:foregroundMark x1="66143" y1="67143" x2="54429" y2="73714"/>
                        <a14:foregroundMark x1="54429" y1="73714" x2="61143" y2="57286"/>
                        <a14:foregroundMark x1="61143" y1="57286" x2="74429" y2="52714"/>
                        <a14:foregroundMark x1="74429" y1="52714" x2="68429" y2="71286"/>
                        <a14:foregroundMark x1="68429" y1="71286" x2="54000" y2="82571"/>
                        <a14:foregroundMark x1="54000" y1="82571" x2="55000" y2="68286"/>
                        <a14:foregroundMark x1="55000" y1="68286" x2="67286" y2="55714"/>
                        <a14:foregroundMark x1="67286" y1="55714" x2="66286" y2="69714"/>
                        <a14:foregroundMark x1="66286" y1="69714" x2="52143" y2="81000"/>
                        <a14:foregroundMark x1="52143" y1="81000" x2="49571" y2="59857"/>
                        <a14:foregroundMark x1="49571" y1="59857" x2="59000" y2="49857"/>
                        <a14:foregroundMark x1="59000" y1="49857" x2="59571" y2="65571"/>
                        <a14:foregroundMark x1="59571" y1="65571" x2="50000" y2="57286"/>
                        <a14:foregroundMark x1="50000" y1="57286" x2="58286" y2="63143"/>
                        <a14:foregroundMark x1="58286" y1="63143" x2="57429" y2="58143"/>
                        <a14:foregroundMark x1="57857" y1="9143" x2="50143" y2="2429"/>
                        <a14:foregroundMark x1="50143" y1="2429" x2="62286" y2="1286"/>
                        <a14:foregroundMark x1="62286" y1="1286" x2="49571" y2="1857"/>
                        <a14:foregroundMark x1="49571" y1="1857" x2="65429" y2="1000"/>
                        <a14:foregroundMark x1="65429" y1="1000" x2="51571" y2="6429"/>
                        <a14:foregroundMark x1="51571" y1="6429" x2="63000" y2="857"/>
                        <a14:foregroundMark x1="63000" y1="857" x2="49714" y2="5286"/>
                        <a14:foregroundMark x1="49714" y1="5286" x2="62571" y2="1000"/>
                        <a14:foregroundMark x1="62571" y1="1000" x2="51714" y2="2714"/>
                        <a14:foregroundMark x1="51714" y1="2714" x2="62429" y2="2857"/>
                        <a14:foregroundMark x1="62429" y1="2857" x2="50571" y2="5429"/>
                        <a14:foregroundMark x1="50571" y1="5429" x2="61429" y2="3429"/>
                        <a14:foregroundMark x1="61429" y1="3429" x2="49857" y2="3000"/>
                        <a14:foregroundMark x1="49857" y1="3000" x2="60143" y2="3429"/>
                        <a14:foregroundMark x1="60143" y1="3429" x2="60429" y2="3714"/>
                        <a14:foregroundMark x1="89429" y1="76857" x2="87857" y2="87000"/>
                        <a14:foregroundMark x1="87857" y1="87000" x2="90857" y2="86143"/>
                        <a14:backgroundMark x1="11000" y1="92571" x2="22000" y2="90000"/>
                        <a14:backgroundMark x1="22000" y1="90000" x2="7000" y2="94000"/>
                        <a14:backgroundMark x1="7000" y1="94000" x2="23000" y2="86857"/>
                        <a14:backgroundMark x1="23000" y1="86857" x2="13429" y2="91143"/>
                        <a14:backgroundMark x1="13429" y1="91143" x2="22857" y2="86143"/>
                        <a14:backgroundMark x1="22857" y1="86143" x2="33286" y2="91286"/>
                        <a14:backgroundMark x1="33286" y1="91286" x2="23429" y2="95000"/>
                        <a14:backgroundMark x1="23429" y1="95000" x2="35429" y2="89571"/>
                        <a14:backgroundMark x1="35429" y1="89571" x2="24714" y2="95429"/>
                        <a14:backgroundMark x1="24714" y1="95429" x2="35571" y2="91286"/>
                        <a14:backgroundMark x1="35571" y1="91286" x2="25571" y2="93000"/>
                        <a14:backgroundMark x1="25571" y1="93000" x2="35429" y2="89857"/>
                        <a14:backgroundMark x1="35429" y1="89857" x2="35000" y2="8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41" y="3101377"/>
            <a:ext cx="950883" cy="9508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DCF3E0-E72D-4817-809C-9A00986B9B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286" b="90000" l="10000" r="96000">
                        <a14:foregroundMark x1="22714" y1="28571" x2="15143" y2="59714"/>
                        <a14:foregroundMark x1="15143" y1="59714" x2="26857" y2="29286"/>
                        <a14:foregroundMark x1="26857" y1="29286" x2="67143" y2="25571"/>
                        <a14:foregroundMark x1="67143" y1="25571" x2="33000" y2="45143"/>
                        <a14:foregroundMark x1="33000" y1="45143" x2="70429" y2="25571"/>
                        <a14:foregroundMark x1="70429" y1="25571" x2="41286" y2="37429"/>
                        <a14:foregroundMark x1="41286" y1="37429" x2="73143" y2="21571"/>
                        <a14:foregroundMark x1="73143" y1="21571" x2="43000" y2="35286"/>
                        <a14:foregroundMark x1="43000" y1="35286" x2="68714" y2="16571"/>
                        <a14:foregroundMark x1="68714" y1="16571" x2="34857" y2="35571"/>
                        <a14:foregroundMark x1="34857" y1="35571" x2="71000" y2="16143"/>
                        <a14:foregroundMark x1="71000" y1="16143" x2="44000" y2="35000"/>
                        <a14:foregroundMark x1="44000" y1="35000" x2="78714" y2="15571"/>
                        <a14:foregroundMark x1="78714" y1="15571" x2="36143" y2="35000"/>
                        <a14:foregroundMark x1="36143" y1="35000" x2="70143" y2="21143"/>
                        <a14:foregroundMark x1="70143" y1="21143" x2="40429" y2="38000"/>
                        <a14:foregroundMark x1="40429" y1="38000" x2="57429" y2="69429"/>
                        <a14:foregroundMark x1="57429" y1="69429" x2="31000" y2="50857"/>
                        <a14:foregroundMark x1="31000" y1="50857" x2="61000" y2="68429"/>
                        <a14:foregroundMark x1="61000" y1="68429" x2="34714" y2="50143"/>
                        <a14:foregroundMark x1="34714" y1="50143" x2="69857" y2="65143"/>
                        <a14:foregroundMark x1="69857" y1="65143" x2="35286" y2="48286"/>
                        <a14:foregroundMark x1="35286" y1="48286" x2="67571" y2="61714"/>
                        <a14:foregroundMark x1="67571" y1="61714" x2="36857" y2="45857"/>
                        <a14:foregroundMark x1="36857" y1="45857" x2="68429" y2="60857"/>
                        <a14:foregroundMark x1="68429" y1="60857" x2="26714" y2="45000"/>
                        <a14:foregroundMark x1="26714" y1="45000" x2="61143" y2="33571"/>
                        <a14:foregroundMark x1="61143" y1="33571" x2="83143" y2="9571"/>
                        <a14:foregroundMark x1="83143" y1="9571" x2="79286" y2="28571"/>
                        <a14:foregroundMark x1="25286" y1="53286" x2="16714" y2="36571"/>
                        <a14:foregroundMark x1="69286" y1="67857" x2="76000" y2="69286"/>
                        <a14:foregroundMark x1="75286" y1="63286" x2="82714" y2="68571"/>
                        <a14:foregroundMark x1="86000" y1="13286" x2="90000" y2="22571"/>
                        <a14:foregroundMark x1="80714" y1="64571" x2="83286" y2="73286"/>
                        <a14:foregroundMark x1="70714" y1="75286" x2="78714" y2="79286"/>
                        <a14:foregroundMark x1="72714" y1="75286" x2="92000" y2="71286"/>
                        <a14:foregroundMark x1="77286" y1="5286" x2="75286" y2="11286"/>
                        <a14:foregroundMark x1="16714" y1="31286" x2="17286" y2="45857"/>
                        <a14:foregroundMark x1="26000" y1="34571" x2="16000" y2="31857"/>
                        <a14:foregroundMark x1="17286" y1="39857" x2="12714" y2="41857"/>
                        <a14:foregroundMark x1="70000" y1="76571" x2="76000" y2="78571"/>
                        <a14:foregroundMark x1="74000" y1="78571" x2="76000" y2="83286"/>
                        <a14:foregroundMark x1="70714" y1="81286" x2="83286" y2="81286"/>
                        <a14:foregroundMark x1="86000" y1="11857" x2="69286" y2="9286"/>
                        <a14:foregroundMark x1="77286" y1="6571" x2="89286" y2="14571"/>
                        <a14:foregroundMark x1="78714" y1="3286" x2="95857" y2="31286"/>
                        <a14:foregroundMark x1="95857" y1="31286" x2="96000" y2="29857"/>
                        <a14:foregroundMark x1="23286" y1="36571" x2="14000" y2="35286"/>
                        <a14:foregroundMark x1="10714" y1="36571" x2="19286" y2="45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001" y="2804132"/>
            <a:ext cx="1788216" cy="17882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DDC26A1-182D-4D62-AC46-B30298E60E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599" y="1896594"/>
            <a:ext cx="1167602" cy="1167602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88B2EC2-1D61-43FB-97E1-5ADF208BA47E}"/>
              </a:ext>
            </a:extLst>
          </p:cNvPr>
          <p:cNvCxnSpPr/>
          <p:nvPr/>
        </p:nvCxnSpPr>
        <p:spPr>
          <a:xfrm>
            <a:off x="4008536" y="3742610"/>
            <a:ext cx="540000" cy="0"/>
          </a:xfrm>
          <a:prstGeom prst="straightConnector1">
            <a:avLst/>
          </a:prstGeom>
          <a:ln w="1016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6850D6B-A6AA-406C-BFD6-1876490709FC}"/>
              </a:ext>
            </a:extLst>
          </p:cNvPr>
          <p:cNvCxnSpPr/>
          <p:nvPr/>
        </p:nvCxnSpPr>
        <p:spPr>
          <a:xfrm>
            <a:off x="7676296" y="3742610"/>
            <a:ext cx="540000" cy="0"/>
          </a:xfrm>
          <a:prstGeom prst="straightConnector1">
            <a:avLst/>
          </a:prstGeom>
          <a:ln w="1016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308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881E3D9-2E58-4197-8667-0573C6A56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95194" y="1567299"/>
            <a:ext cx="3341963" cy="4455951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114703-2D46-4F98-B48A-2297B382A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624" y="3119439"/>
            <a:ext cx="1351676" cy="1351676"/>
          </a:xfrm>
          <a:prstGeom prst="rect">
            <a:avLst/>
          </a:prstGeom>
        </p:spPr>
      </p:pic>
      <p:pic>
        <p:nvPicPr>
          <p:cNvPr id="23" name="내용 개체 틀 4">
            <a:extLst>
              <a:ext uri="{FF2B5EF4-FFF2-40B4-BE49-F238E27FC236}">
                <a16:creationId xmlns:a16="http://schemas.microsoft.com/office/drawing/2014/main" id="{4B05C068-E506-4952-A798-6DA1F00563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18" t="49370" r="27613" b="23732"/>
          <a:stretch/>
        </p:blipFill>
        <p:spPr>
          <a:xfrm rot="16200000">
            <a:off x="6803005" y="1567299"/>
            <a:ext cx="4108744" cy="44559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FF122807-1A94-4C85-A410-5715B9D69C5B}"/>
              </a:ext>
            </a:extLst>
          </p:cNvPr>
          <p:cNvSpPr/>
          <p:nvPr/>
        </p:nvSpPr>
        <p:spPr>
          <a:xfrm>
            <a:off x="7030673" y="1968571"/>
            <a:ext cx="3653408" cy="3653408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D2F9AD-C31D-45BD-987B-EE9D1E103FFB}"/>
              </a:ext>
            </a:extLst>
          </p:cNvPr>
          <p:cNvSpPr txBox="1"/>
          <p:nvPr/>
        </p:nvSpPr>
        <p:spPr>
          <a:xfrm>
            <a:off x="7154714" y="6216762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E538E"/>
                </a:solidFill>
              </a:rPr>
              <a:t>확대했을 시에 선명한 지문</a:t>
            </a:r>
          </a:p>
        </p:txBody>
      </p:sp>
    </p:spTree>
    <p:extLst>
      <p:ext uri="{BB962C8B-B14F-4D97-AF65-F5344CB8AC3E}">
        <p14:creationId xmlns:p14="http://schemas.microsoft.com/office/powerpoint/2010/main" val="1139926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7A67EF7-2308-41EB-ACF0-3A0C2EEB2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4292"/>
            <a:ext cx="4468683" cy="3341964"/>
          </a:xfr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261539D4-4104-4790-ABEF-3A28D1906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9" t="27247" r="23492" b="39558"/>
          <a:stretch/>
        </p:blipFill>
        <p:spPr>
          <a:xfrm>
            <a:off x="6764478" y="1790674"/>
            <a:ext cx="4468682" cy="40092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F6F473-AB41-4F28-AD75-73E1E2436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624" y="3119439"/>
            <a:ext cx="1351676" cy="13516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26326D-2B0A-4AB2-96DD-D4E492B5541C}"/>
              </a:ext>
            </a:extLst>
          </p:cNvPr>
          <p:cNvSpPr txBox="1"/>
          <p:nvPr/>
        </p:nvSpPr>
        <p:spPr>
          <a:xfrm>
            <a:off x="7670571" y="6196087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E538E"/>
                </a:solidFill>
              </a:rPr>
              <a:t>모자이크 처리 이후 사진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8C7176A-B719-460A-BA4E-B84BF67EEAC6}"/>
              </a:ext>
            </a:extLst>
          </p:cNvPr>
          <p:cNvSpPr/>
          <p:nvPr/>
        </p:nvSpPr>
        <p:spPr>
          <a:xfrm>
            <a:off x="7030673" y="1968571"/>
            <a:ext cx="3653408" cy="3653408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771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08BAE-E138-4B0B-A933-2AB76CCF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ㅅ</a:t>
            </a:r>
            <a:endParaRPr lang="ko-KR" altLang="en-US" dirty="0"/>
          </a:p>
        </p:txBody>
      </p:sp>
      <p:pic>
        <p:nvPicPr>
          <p:cNvPr id="2050" name="Picture 2" descr="https://pbs.twimg.com/media/D71ERl4VsAE0H3U.jpg:large">
            <a:extLst>
              <a:ext uri="{FF2B5EF4-FFF2-40B4-BE49-F238E27FC236}">
                <a16:creationId xmlns:a16="http://schemas.microsoft.com/office/drawing/2014/main" id="{9FAE4ABD-C148-4538-9B7C-A390A4B01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" y="538163"/>
            <a:ext cx="5610225" cy="57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69F2EEB-F65D-4D49-B8BA-3DD9E50F694B}"/>
              </a:ext>
            </a:extLst>
          </p:cNvPr>
          <p:cNvSpPr/>
          <p:nvPr/>
        </p:nvSpPr>
        <p:spPr>
          <a:xfrm>
            <a:off x="1910080" y="1432879"/>
            <a:ext cx="3890644" cy="1479232"/>
          </a:xfrm>
          <a:custGeom>
            <a:avLst/>
            <a:gdLst>
              <a:gd name="connsiteX0" fmla="*/ 0 w 3768724"/>
              <a:gd name="connsiteY0" fmla="*/ 0 h 1215072"/>
              <a:gd name="connsiteX1" fmla="*/ 3768724 w 3768724"/>
              <a:gd name="connsiteY1" fmla="*/ 0 h 1215072"/>
              <a:gd name="connsiteX2" fmla="*/ 3768724 w 3768724"/>
              <a:gd name="connsiteY2" fmla="*/ 1215072 h 1215072"/>
              <a:gd name="connsiteX3" fmla="*/ 0 w 3768724"/>
              <a:gd name="connsiteY3" fmla="*/ 1215072 h 1215072"/>
              <a:gd name="connsiteX4" fmla="*/ 0 w 3768724"/>
              <a:gd name="connsiteY4" fmla="*/ 0 h 1215072"/>
              <a:gd name="connsiteX0" fmla="*/ 0 w 3768724"/>
              <a:gd name="connsiteY0" fmla="*/ 121920 h 1336992"/>
              <a:gd name="connsiteX1" fmla="*/ 3748404 w 3768724"/>
              <a:gd name="connsiteY1" fmla="*/ 0 h 1336992"/>
              <a:gd name="connsiteX2" fmla="*/ 3768724 w 3768724"/>
              <a:gd name="connsiteY2" fmla="*/ 1336992 h 1336992"/>
              <a:gd name="connsiteX3" fmla="*/ 0 w 3768724"/>
              <a:gd name="connsiteY3" fmla="*/ 1336992 h 1336992"/>
              <a:gd name="connsiteX4" fmla="*/ 0 w 3768724"/>
              <a:gd name="connsiteY4" fmla="*/ 121920 h 1336992"/>
              <a:gd name="connsiteX0" fmla="*/ 0 w 3748404"/>
              <a:gd name="connsiteY0" fmla="*/ 121920 h 1336992"/>
              <a:gd name="connsiteX1" fmla="*/ 3748404 w 3748404"/>
              <a:gd name="connsiteY1" fmla="*/ 0 h 1336992"/>
              <a:gd name="connsiteX2" fmla="*/ 3717924 w 3748404"/>
              <a:gd name="connsiteY2" fmla="*/ 981392 h 1336992"/>
              <a:gd name="connsiteX3" fmla="*/ 0 w 3748404"/>
              <a:gd name="connsiteY3" fmla="*/ 1336992 h 1336992"/>
              <a:gd name="connsiteX4" fmla="*/ 0 w 3748404"/>
              <a:gd name="connsiteY4" fmla="*/ 121920 h 1336992"/>
              <a:gd name="connsiteX0" fmla="*/ 111760 w 3748404"/>
              <a:gd name="connsiteY0" fmla="*/ 193040 h 1336992"/>
              <a:gd name="connsiteX1" fmla="*/ 3748404 w 3748404"/>
              <a:gd name="connsiteY1" fmla="*/ 0 h 1336992"/>
              <a:gd name="connsiteX2" fmla="*/ 3717924 w 3748404"/>
              <a:gd name="connsiteY2" fmla="*/ 981392 h 1336992"/>
              <a:gd name="connsiteX3" fmla="*/ 0 w 3748404"/>
              <a:gd name="connsiteY3" fmla="*/ 1336992 h 1336992"/>
              <a:gd name="connsiteX4" fmla="*/ 111760 w 3748404"/>
              <a:gd name="connsiteY4" fmla="*/ 193040 h 1336992"/>
              <a:gd name="connsiteX0" fmla="*/ 0 w 3636644"/>
              <a:gd name="connsiteY0" fmla="*/ 193040 h 1347152"/>
              <a:gd name="connsiteX1" fmla="*/ 3636644 w 3636644"/>
              <a:gd name="connsiteY1" fmla="*/ 0 h 1347152"/>
              <a:gd name="connsiteX2" fmla="*/ 3606164 w 3636644"/>
              <a:gd name="connsiteY2" fmla="*/ 981392 h 1347152"/>
              <a:gd name="connsiteX3" fmla="*/ 60960 w 3636644"/>
              <a:gd name="connsiteY3" fmla="*/ 1347152 h 1347152"/>
              <a:gd name="connsiteX4" fmla="*/ 0 w 3636644"/>
              <a:gd name="connsiteY4" fmla="*/ 193040 h 1347152"/>
              <a:gd name="connsiteX0" fmla="*/ 91440 w 3728084"/>
              <a:gd name="connsiteY0" fmla="*/ 193040 h 1418272"/>
              <a:gd name="connsiteX1" fmla="*/ 3728084 w 3728084"/>
              <a:gd name="connsiteY1" fmla="*/ 0 h 1418272"/>
              <a:gd name="connsiteX2" fmla="*/ 3697604 w 3728084"/>
              <a:gd name="connsiteY2" fmla="*/ 981392 h 1418272"/>
              <a:gd name="connsiteX3" fmla="*/ 0 w 3728084"/>
              <a:gd name="connsiteY3" fmla="*/ 1418272 h 1418272"/>
              <a:gd name="connsiteX4" fmla="*/ 91440 w 3728084"/>
              <a:gd name="connsiteY4" fmla="*/ 193040 h 1418272"/>
              <a:gd name="connsiteX0" fmla="*/ 0 w 3890644"/>
              <a:gd name="connsiteY0" fmla="*/ 121920 h 1418272"/>
              <a:gd name="connsiteX1" fmla="*/ 3890644 w 3890644"/>
              <a:gd name="connsiteY1" fmla="*/ 0 h 1418272"/>
              <a:gd name="connsiteX2" fmla="*/ 3860164 w 3890644"/>
              <a:gd name="connsiteY2" fmla="*/ 981392 h 1418272"/>
              <a:gd name="connsiteX3" fmla="*/ 162560 w 3890644"/>
              <a:gd name="connsiteY3" fmla="*/ 1418272 h 1418272"/>
              <a:gd name="connsiteX4" fmla="*/ 0 w 3890644"/>
              <a:gd name="connsiteY4" fmla="*/ 121920 h 1418272"/>
              <a:gd name="connsiteX0" fmla="*/ 0 w 3890644"/>
              <a:gd name="connsiteY0" fmla="*/ 121920 h 1479232"/>
              <a:gd name="connsiteX1" fmla="*/ 3890644 w 3890644"/>
              <a:gd name="connsiteY1" fmla="*/ 0 h 1479232"/>
              <a:gd name="connsiteX2" fmla="*/ 3860164 w 3890644"/>
              <a:gd name="connsiteY2" fmla="*/ 981392 h 1479232"/>
              <a:gd name="connsiteX3" fmla="*/ 91440 w 3890644"/>
              <a:gd name="connsiteY3" fmla="*/ 1479232 h 1479232"/>
              <a:gd name="connsiteX4" fmla="*/ 0 w 3890644"/>
              <a:gd name="connsiteY4" fmla="*/ 121920 h 147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644" h="1479232">
                <a:moveTo>
                  <a:pt x="0" y="121920"/>
                </a:moveTo>
                <a:lnTo>
                  <a:pt x="3890644" y="0"/>
                </a:lnTo>
                <a:lnTo>
                  <a:pt x="3860164" y="981392"/>
                </a:lnTo>
                <a:lnTo>
                  <a:pt x="91440" y="1479232"/>
                </a:lnTo>
                <a:lnTo>
                  <a:pt x="0" y="121920"/>
                </a:lnTo>
                <a:close/>
              </a:path>
            </a:pathLst>
          </a:custGeom>
          <a:noFill/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 descr="사람, 남자, 넥타이, 보는이(가) 표시된 사진&#10;&#10;자동 생성된 설명">
            <a:extLst>
              <a:ext uri="{FF2B5EF4-FFF2-40B4-BE49-F238E27FC236}">
                <a16:creationId xmlns:a16="http://schemas.microsoft.com/office/drawing/2014/main" id="{902DDF58-230F-44A7-A59B-5E3849759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78" y="548547"/>
            <a:ext cx="5610225" cy="5781675"/>
          </a:xfrm>
          <a:prstGeom prst="rect">
            <a:avLst/>
          </a:prstGeom>
        </p:spPr>
      </p:pic>
      <p:sp>
        <p:nvSpPr>
          <p:cNvPr id="12" name="직사각형 7">
            <a:extLst>
              <a:ext uri="{FF2B5EF4-FFF2-40B4-BE49-F238E27FC236}">
                <a16:creationId xmlns:a16="http://schemas.microsoft.com/office/drawing/2014/main" id="{1B885FA4-8844-4B11-AB19-BA2DC2AC7979}"/>
              </a:ext>
            </a:extLst>
          </p:cNvPr>
          <p:cNvSpPr/>
          <p:nvPr/>
        </p:nvSpPr>
        <p:spPr>
          <a:xfrm>
            <a:off x="8110857" y="1432879"/>
            <a:ext cx="3890644" cy="1479232"/>
          </a:xfrm>
          <a:custGeom>
            <a:avLst/>
            <a:gdLst>
              <a:gd name="connsiteX0" fmla="*/ 0 w 3768724"/>
              <a:gd name="connsiteY0" fmla="*/ 0 h 1215072"/>
              <a:gd name="connsiteX1" fmla="*/ 3768724 w 3768724"/>
              <a:gd name="connsiteY1" fmla="*/ 0 h 1215072"/>
              <a:gd name="connsiteX2" fmla="*/ 3768724 w 3768724"/>
              <a:gd name="connsiteY2" fmla="*/ 1215072 h 1215072"/>
              <a:gd name="connsiteX3" fmla="*/ 0 w 3768724"/>
              <a:gd name="connsiteY3" fmla="*/ 1215072 h 1215072"/>
              <a:gd name="connsiteX4" fmla="*/ 0 w 3768724"/>
              <a:gd name="connsiteY4" fmla="*/ 0 h 1215072"/>
              <a:gd name="connsiteX0" fmla="*/ 0 w 3768724"/>
              <a:gd name="connsiteY0" fmla="*/ 121920 h 1336992"/>
              <a:gd name="connsiteX1" fmla="*/ 3748404 w 3768724"/>
              <a:gd name="connsiteY1" fmla="*/ 0 h 1336992"/>
              <a:gd name="connsiteX2" fmla="*/ 3768724 w 3768724"/>
              <a:gd name="connsiteY2" fmla="*/ 1336992 h 1336992"/>
              <a:gd name="connsiteX3" fmla="*/ 0 w 3768724"/>
              <a:gd name="connsiteY3" fmla="*/ 1336992 h 1336992"/>
              <a:gd name="connsiteX4" fmla="*/ 0 w 3768724"/>
              <a:gd name="connsiteY4" fmla="*/ 121920 h 1336992"/>
              <a:gd name="connsiteX0" fmla="*/ 0 w 3748404"/>
              <a:gd name="connsiteY0" fmla="*/ 121920 h 1336992"/>
              <a:gd name="connsiteX1" fmla="*/ 3748404 w 3748404"/>
              <a:gd name="connsiteY1" fmla="*/ 0 h 1336992"/>
              <a:gd name="connsiteX2" fmla="*/ 3717924 w 3748404"/>
              <a:gd name="connsiteY2" fmla="*/ 981392 h 1336992"/>
              <a:gd name="connsiteX3" fmla="*/ 0 w 3748404"/>
              <a:gd name="connsiteY3" fmla="*/ 1336992 h 1336992"/>
              <a:gd name="connsiteX4" fmla="*/ 0 w 3748404"/>
              <a:gd name="connsiteY4" fmla="*/ 121920 h 1336992"/>
              <a:gd name="connsiteX0" fmla="*/ 111760 w 3748404"/>
              <a:gd name="connsiteY0" fmla="*/ 193040 h 1336992"/>
              <a:gd name="connsiteX1" fmla="*/ 3748404 w 3748404"/>
              <a:gd name="connsiteY1" fmla="*/ 0 h 1336992"/>
              <a:gd name="connsiteX2" fmla="*/ 3717924 w 3748404"/>
              <a:gd name="connsiteY2" fmla="*/ 981392 h 1336992"/>
              <a:gd name="connsiteX3" fmla="*/ 0 w 3748404"/>
              <a:gd name="connsiteY3" fmla="*/ 1336992 h 1336992"/>
              <a:gd name="connsiteX4" fmla="*/ 111760 w 3748404"/>
              <a:gd name="connsiteY4" fmla="*/ 193040 h 1336992"/>
              <a:gd name="connsiteX0" fmla="*/ 0 w 3636644"/>
              <a:gd name="connsiteY0" fmla="*/ 193040 h 1347152"/>
              <a:gd name="connsiteX1" fmla="*/ 3636644 w 3636644"/>
              <a:gd name="connsiteY1" fmla="*/ 0 h 1347152"/>
              <a:gd name="connsiteX2" fmla="*/ 3606164 w 3636644"/>
              <a:gd name="connsiteY2" fmla="*/ 981392 h 1347152"/>
              <a:gd name="connsiteX3" fmla="*/ 60960 w 3636644"/>
              <a:gd name="connsiteY3" fmla="*/ 1347152 h 1347152"/>
              <a:gd name="connsiteX4" fmla="*/ 0 w 3636644"/>
              <a:gd name="connsiteY4" fmla="*/ 193040 h 1347152"/>
              <a:gd name="connsiteX0" fmla="*/ 91440 w 3728084"/>
              <a:gd name="connsiteY0" fmla="*/ 193040 h 1418272"/>
              <a:gd name="connsiteX1" fmla="*/ 3728084 w 3728084"/>
              <a:gd name="connsiteY1" fmla="*/ 0 h 1418272"/>
              <a:gd name="connsiteX2" fmla="*/ 3697604 w 3728084"/>
              <a:gd name="connsiteY2" fmla="*/ 981392 h 1418272"/>
              <a:gd name="connsiteX3" fmla="*/ 0 w 3728084"/>
              <a:gd name="connsiteY3" fmla="*/ 1418272 h 1418272"/>
              <a:gd name="connsiteX4" fmla="*/ 91440 w 3728084"/>
              <a:gd name="connsiteY4" fmla="*/ 193040 h 1418272"/>
              <a:gd name="connsiteX0" fmla="*/ 0 w 3890644"/>
              <a:gd name="connsiteY0" fmla="*/ 121920 h 1418272"/>
              <a:gd name="connsiteX1" fmla="*/ 3890644 w 3890644"/>
              <a:gd name="connsiteY1" fmla="*/ 0 h 1418272"/>
              <a:gd name="connsiteX2" fmla="*/ 3860164 w 3890644"/>
              <a:gd name="connsiteY2" fmla="*/ 981392 h 1418272"/>
              <a:gd name="connsiteX3" fmla="*/ 162560 w 3890644"/>
              <a:gd name="connsiteY3" fmla="*/ 1418272 h 1418272"/>
              <a:gd name="connsiteX4" fmla="*/ 0 w 3890644"/>
              <a:gd name="connsiteY4" fmla="*/ 121920 h 1418272"/>
              <a:gd name="connsiteX0" fmla="*/ 0 w 3890644"/>
              <a:gd name="connsiteY0" fmla="*/ 121920 h 1479232"/>
              <a:gd name="connsiteX1" fmla="*/ 3890644 w 3890644"/>
              <a:gd name="connsiteY1" fmla="*/ 0 h 1479232"/>
              <a:gd name="connsiteX2" fmla="*/ 3860164 w 3890644"/>
              <a:gd name="connsiteY2" fmla="*/ 981392 h 1479232"/>
              <a:gd name="connsiteX3" fmla="*/ 91440 w 3890644"/>
              <a:gd name="connsiteY3" fmla="*/ 1479232 h 1479232"/>
              <a:gd name="connsiteX4" fmla="*/ 0 w 3890644"/>
              <a:gd name="connsiteY4" fmla="*/ 121920 h 147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644" h="1479232">
                <a:moveTo>
                  <a:pt x="0" y="121920"/>
                </a:moveTo>
                <a:lnTo>
                  <a:pt x="3890644" y="0"/>
                </a:lnTo>
                <a:lnTo>
                  <a:pt x="3860164" y="981392"/>
                </a:lnTo>
                <a:lnTo>
                  <a:pt x="91440" y="1479232"/>
                </a:lnTo>
                <a:lnTo>
                  <a:pt x="0" y="121920"/>
                </a:lnTo>
                <a:close/>
              </a:path>
            </a:pathLst>
          </a:custGeom>
          <a:noFill/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86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pbs.twimg.com/media/D71ERl4VsAE0H3U.jpg:large">
            <a:extLst>
              <a:ext uri="{FF2B5EF4-FFF2-40B4-BE49-F238E27FC236}">
                <a16:creationId xmlns:a16="http://schemas.microsoft.com/office/drawing/2014/main" id="{885A5002-3ECD-46E3-8797-97A7F2BDF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9" t="9299" r="-27" b="63876"/>
          <a:stretch/>
        </p:blipFill>
        <p:spPr bwMode="auto">
          <a:xfrm>
            <a:off x="1110460" y="431151"/>
            <a:ext cx="6599188" cy="268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사람, 남자, 넥타이, 보는이(가) 표시된 사진&#10;&#10;자동 생성된 설명">
            <a:extLst>
              <a:ext uri="{FF2B5EF4-FFF2-40B4-BE49-F238E27FC236}">
                <a16:creationId xmlns:a16="http://schemas.microsoft.com/office/drawing/2014/main" id="{8622D609-7847-4B83-AFF7-91D1179B70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5" t="9299" r="-1" b="63877"/>
          <a:stretch/>
        </p:blipFill>
        <p:spPr>
          <a:xfrm>
            <a:off x="4750713" y="3742722"/>
            <a:ext cx="6517341" cy="265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20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남자, 사람, 보는, 실내이(가) 표시된 사진&#10;&#10;자동 생성된 설명">
            <a:extLst>
              <a:ext uri="{FF2B5EF4-FFF2-40B4-BE49-F238E27FC236}">
                <a16:creationId xmlns:a16="http://schemas.microsoft.com/office/drawing/2014/main" id="{5B33CB40-40E9-4834-9B5B-52C2BBBB0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7" r="190" b="15419"/>
          <a:stretch/>
        </p:blipFill>
        <p:spPr>
          <a:xfrm>
            <a:off x="6096000" y="538164"/>
            <a:ext cx="5657511" cy="5781674"/>
          </a:xfrm>
          <a:prstGeom prst="rect">
            <a:avLst/>
          </a:prstGeom>
        </p:spPr>
      </p:pic>
      <p:pic>
        <p:nvPicPr>
          <p:cNvPr id="6" name="Picture 2" descr="https://pbs.twimg.com/media/D71ERl4VsAE0H3U.jpg:large">
            <a:extLst>
              <a:ext uri="{FF2B5EF4-FFF2-40B4-BE49-F238E27FC236}">
                <a16:creationId xmlns:a16="http://schemas.microsoft.com/office/drawing/2014/main" id="{768DD6CC-6F6F-42AD-A4C3-6A7C52950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" y="538163"/>
            <a:ext cx="5610225" cy="57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584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08BAE-E138-4B0B-A933-2AB76CCF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E538E"/>
                </a:solidFill>
              </a:rPr>
              <a:t>왜 필요한가</a:t>
            </a:r>
            <a:r>
              <a:rPr lang="en-US" altLang="ko-KR" dirty="0">
                <a:solidFill>
                  <a:srgbClr val="2E538E"/>
                </a:solidFill>
              </a:rPr>
              <a:t>?</a:t>
            </a:r>
            <a:endParaRPr lang="ko-KR" altLang="en-US" dirty="0">
              <a:solidFill>
                <a:srgbClr val="2E538E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A0FFC7-8E7E-48DD-A77E-EB2919922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</a:rPr>
              <a:t>지금은 생체인식 기술이 널리 쓰이지 않지만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</a:rPr>
              <a:t>지문이나 홍채인식 기술을 금융권에서 널리 쓰이게 된다면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</a:rPr>
              <a:t>지문이나 홍채가 그대로 노출 된 사진을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</a:rPr>
              <a:t>SNS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</a:rPr>
              <a:t>에 올린다는 건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C00000"/>
                </a:solidFill>
              </a:rPr>
              <a:t>SNS</a:t>
            </a:r>
            <a:r>
              <a:rPr lang="ko-KR" altLang="en-US" dirty="0">
                <a:solidFill>
                  <a:srgbClr val="C00000"/>
                </a:solidFill>
              </a:rPr>
              <a:t>에 계좌번호와 비밀번호를 올리는 것과 같은 행위가 된다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1803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08BAE-E138-4B0B-A933-2AB76CCF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5900"/>
            <a:ext cx="10515600" cy="3886199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3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신명조" panose="02030600000101010101" pitchFamily="18" charset="-127"/>
                <a:ea typeface="HY신명조" panose="02030600000101010101" pitchFamily="18" charset="-127"/>
              </a:rPr>
              <a:t>Q&amp;A</a:t>
            </a:r>
            <a:endParaRPr lang="ko-KR" altLang="en-US" sz="13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385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08BAE-E138-4B0B-A933-2AB76CCF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875"/>
            <a:ext cx="10515600" cy="1038225"/>
          </a:xfrm>
        </p:spPr>
        <p:txBody>
          <a:bodyPr/>
          <a:lstStyle/>
          <a:p>
            <a:r>
              <a:rPr lang="ko-KR" altLang="en-US" dirty="0">
                <a:solidFill>
                  <a:srgbClr val="2E538E"/>
                </a:solidFill>
              </a:rPr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6B8CA1C-D444-4EE6-97CA-9D918F43DD4F}"/>
              </a:ext>
            </a:extLst>
          </p:cNvPr>
          <p:cNvCxnSpPr>
            <a:cxnSpLocks/>
          </p:cNvCxnSpPr>
          <p:nvPr/>
        </p:nvCxnSpPr>
        <p:spPr>
          <a:xfrm>
            <a:off x="558975" y="2065957"/>
            <a:ext cx="11146913" cy="390836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F87FF-80AF-4F4A-A989-382CACD5BE5B}"/>
              </a:ext>
            </a:extLst>
          </p:cNvPr>
          <p:cNvSpPr txBox="1"/>
          <p:nvPr/>
        </p:nvSpPr>
        <p:spPr>
          <a:xfrm>
            <a:off x="1262174" y="1696624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1.  </a:t>
            </a:r>
            <a:r>
              <a:rPr lang="ko-KR" altLang="en-US" dirty="0" err="1">
                <a:solidFill>
                  <a:schemeClr val="accent1"/>
                </a:solidFill>
              </a:rPr>
              <a:t>생체인식이란</a:t>
            </a:r>
            <a:r>
              <a:rPr lang="en-US" altLang="ko-KR" dirty="0">
                <a:solidFill>
                  <a:schemeClr val="accent1"/>
                </a:solidFill>
              </a:rPr>
              <a:t>?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32F35-DDE9-4AC0-966F-12413D12A4EA}"/>
              </a:ext>
            </a:extLst>
          </p:cNvPr>
          <p:cNvSpPr txBox="1"/>
          <p:nvPr/>
        </p:nvSpPr>
        <p:spPr>
          <a:xfrm>
            <a:off x="4251337" y="2831280"/>
            <a:ext cx="237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2.  </a:t>
            </a:r>
            <a:r>
              <a:rPr lang="ko-KR" altLang="en-US" dirty="0">
                <a:solidFill>
                  <a:schemeClr val="accent1"/>
                </a:solidFill>
              </a:rPr>
              <a:t>생체인식 활용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62617-3336-484C-BC9B-0970C9775373}"/>
              </a:ext>
            </a:extLst>
          </p:cNvPr>
          <p:cNvSpPr txBox="1"/>
          <p:nvPr/>
        </p:nvSpPr>
        <p:spPr>
          <a:xfrm>
            <a:off x="4665792" y="4402799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3.   </a:t>
            </a:r>
            <a:r>
              <a:rPr lang="ko-KR" altLang="en-US" dirty="0">
                <a:solidFill>
                  <a:schemeClr val="accent1"/>
                </a:solidFill>
              </a:rPr>
              <a:t>생체인식 해킹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8C1C6E-F488-41F5-A0D2-168A14CC768E}"/>
              </a:ext>
            </a:extLst>
          </p:cNvPr>
          <p:cNvSpPr txBox="1"/>
          <p:nvPr/>
        </p:nvSpPr>
        <p:spPr>
          <a:xfrm>
            <a:off x="8010638" y="5604986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4.    </a:t>
            </a:r>
            <a:r>
              <a:rPr lang="ko-KR" altLang="en-US" dirty="0">
                <a:solidFill>
                  <a:schemeClr val="accent1"/>
                </a:solidFill>
              </a:rPr>
              <a:t>해결방안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8EEC109-91F3-43A3-9AD6-B65C870AE9E3}"/>
              </a:ext>
            </a:extLst>
          </p:cNvPr>
          <p:cNvSpPr/>
          <p:nvPr/>
        </p:nvSpPr>
        <p:spPr>
          <a:xfrm>
            <a:off x="486112" y="1970707"/>
            <a:ext cx="190500" cy="1905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0C3F727-2587-4478-AE85-D4A84B38E3D8}"/>
              </a:ext>
            </a:extLst>
          </p:cNvPr>
          <p:cNvSpPr/>
          <p:nvPr/>
        </p:nvSpPr>
        <p:spPr>
          <a:xfrm>
            <a:off x="3446144" y="3010112"/>
            <a:ext cx="190500" cy="1905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8127F6-6730-4CDA-8AB9-6C2F04A7F522}"/>
              </a:ext>
            </a:extLst>
          </p:cNvPr>
          <p:cNvSpPr/>
          <p:nvPr/>
        </p:nvSpPr>
        <p:spPr>
          <a:xfrm>
            <a:off x="8115659" y="4625848"/>
            <a:ext cx="190500" cy="1905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7D942E-2953-4149-B998-3654814D8FF9}"/>
              </a:ext>
            </a:extLst>
          </p:cNvPr>
          <p:cNvSpPr/>
          <p:nvPr/>
        </p:nvSpPr>
        <p:spPr>
          <a:xfrm>
            <a:off x="11610638" y="5879068"/>
            <a:ext cx="190500" cy="1905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824D512-FCEF-4A65-8B50-0F9EDFBCEE75}"/>
              </a:ext>
            </a:extLst>
          </p:cNvPr>
          <p:cNvCxnSpPr>
            <a:stCxn id="11" idx="6"/>
          </p:cNvCxnSpPr>
          <p:nvPr/>
        </p:nvCxnSpPr>
        <p:spPr>
          <a:xfrm>
            <a:off x="676611" y="2065957"/>
            <a:ext cx="360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6B638FE-3B55-457C-8C69-837D6AFC0A09}"/>
              </a:ext>
            </a:extLst>
          </p:cNvPr>
          <p:cNvCxnSpPr/>
          <p:nvPr/>
        </p:nvCxnSpPr>
        <p:spPr>
          <a:xfrm>
            <a:off x="3636644" y="3120602"/>
            <a:ext cx="360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40EBCAD-8B48-4DF0-BDEF-1F6C4B8CCEB4}"/>
              </a:ext>
            </a:extLst>
          </p:cNvPr>
          <p:cNvCxnSpPr/>
          <p:nvPr/>
        </p:nvCxnSpPr>
        <p:spPr>
          <a:xfrm>
            <a:off x="4633296" y="4756712"/>
            <a:ext cx="360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D544692-8F04-4B73-AC7F-F1257436C5AE}"/>
              </a:ext>
            </a:extLst>
          </p:cNvPr>
          <p:cNvCxnSpPr/>
          <p:nvPr/>
        </p:nvCxnSpPr>
        <p:spPr>
          <a:xfrm>
            <a:off x="8010638" y="5974318"/>
            <a:ext cx="360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542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08BAE-E138-4B0B-A933-2AB76CCF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78514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08BAE-E138-4B0B-A933-2AB76CCF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err="1">
                <a:solidFill>
                  <a:srgbClr val="2E538E"/>
                </a:solidFill>
              </a:rPr>
              <a:t>생체인식이란</a:t>
            </a:r>
            <a:r>
              <a:rPr lang="en-US" altLang="ko-KR" dirty="0">
                <a:solidFill>
                  <a:srgbClr val="2E538E"/>
                </a:solidFill>
              </a:rPr>
              <a:t>?</a:t>
            </a:r>
            <a:endParaRPr lang="ko-KR" altLang="en-US" dirty="0">
              <a:solidFill>
                <a:srgbClr val="2E538E"/>
              </a:solidFill>
            </a:endParaRPr>
          </a:p>
        </p:txBody>
      </p:sp>
      <p:pic>
        <p:nvPicPr>
          <p:cNvPr id="2050" name="Picture 2" descr="https://post-phinf.pstatic.net/MjAxNzEwMzFfMjg4/MDAxNTA5NDEwODQ5MjY3.qWJRBGwahX0-mbS5ImOkTMl-sqfakSYI-j7KgSsWpXwg.ucRlOTtURkEF1GdYGOyJt5y1oP6MKvj7j_rfPwzCX-gg.JPEG/%EA%B7%B8%EB%A6%BC1.jpg?type=w1200">
            <a:extLst>
              <a:ext uri="{FF2B5EF4-FFF2-40B4-BE49-F238E27FC236}">
                <a16:creationId xmlns:a16="http://schemas.microsoft.com/office/drawing/2014/main" id="{A5F6F298-FC10-41EF-BD1A-01D0ACBFD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3152">
            <a:off x="802776" y="4226092"/>
            <a:ext cx="3353915" cy="223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post-phinf.pstatic.net/MjAxNzEwMzFfMjY4/MDAxNTA5NDEwODU1MDg1.mpp2kK7K8ll1obt_XPtL_j6_Vn4K0Q9gEJpS3G3leaog.giNUCY5zHe_fnp4CirFzMPdUhXUkT9zQsKEtZ_LTGFwg.JPEG/%ED%99%8D%EC%B1%84%EC%9D%B8%EC%8B%9D3-1.jpg?type=w1200">
            <a:extLst>
              <a:ext uri="{FF2B5EF4-FFF2-40B4-BE49-F238E27FC236}">
                <a16:creationId xmlns:a16="http://schemas.microsoft.com/office/drawing/2014/main" id="{DFAB7A4F-EB9F-49D6-9928-D3AE75A820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9073">
            <a:off x="7059763" y="1220469"/>
            <a:ext cx="3645638" cy="231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post-phinf.pstatic.net/MjAxNzEwMzFfMTcz/MDAxNTA5NDEwODQ5Mjc1.2htc5sETkBX41ycqz7EDvIQehNNEhTCRzC-atm3nstYg.tYa0d2OXj2H4Y0jvfTish1YTKLEDabZoVtJwkHpzDAYg.JPEG/%EA%B7%B8%EB%A6%BC3.jpg?type=w1200">
            <a:extLst>
              <a:ext uri="{FF2B5EF4-FFF2-40B4-BE49-F238E27FC236}">
                <a16:creationId xmlns:a16="http://schemas.microsoft.com/office/drawing/2014/main" id="{A7574E15-3D2F-4E24-BDF9-4DB33F0A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9836">
            <a:off x="1683451" y="1558181"/>
            <a:ext cx="3401638" cy="227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post-phinf.pstatic.net/MjAxNzEwMzFfMjY2/MDAxNTA5NDEwODQ5Mjg4.2bmCV3xL4YqS08WEWgH9teCukh-r541DaDPMgd1G9xUg.99O_h_cbB0T0rt2-O8UARk7fWDYnOYi3Jqsd0CX1CYgg.JPEG/%EA%B7%B8%EB%A6%BC5.jpg?type=w1200">
            <a:extLst>
              <a:ext uri="{FF2B5EF4-FFF2-40B4-BE49-F238E27FC236}">
                <a16:creationId xmlns:a16="http://schemas.microsoft.com/office/drawing/2014/main" id="{37C1AD61-33A9-46BB-9BC7-8A020E229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4784">
            <a:off x="6048824" y="3981260"/>
            <a:ext cx="3380639" cy="253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E2333B-EA13-4CEE-B266-5080F8DA462C}"/>
              </a:ext>
            </a:extLst>
          </p:cNvPr>
          <p:cNvSpPr txBox="1"/>
          <p:nvPr/>
        </p:nvSpPr>
        <p:spPr>
          <a:xfrm>
            <a:off x="761650" y="2629781"/>
            <a:ext cx="102714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2">
                    <a:lumMod val="50000"/>
                  </a:schemeClr>
                </a:solidFill>
              </a:rPr>
              <a:t>생체인식은 사용자 신체의 특정부분을 읽고 분석한 후에</a:t>
            </a:r>
            <a:r>
              <a:rPr lang="en-US" altLang="ko-KR" sz="4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4000" dirty="0">
                <a:solidFill>
                  <a:schemeClr val="bg2">
                    <a:lumMod val="50000"/>
                  </a:schemeClr>
                </a:solidFill>
              </a:rPr>
              <a:t>기존에 저장된 데이터와 비교해서 본인임을 확인하고 인증하는 기술을 말한다</a:t>
            </a:r>
            <a:r>
              <a:rPr lang="en-US" altLang="ko-KR" sz="40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ko-KR" alt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9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08BAE-E138-4B0B-A933-2AB76CCF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E538E"/>
                </a:solidFill>
              </a:rPr>
              <a:t>대표적인 생체인식 기술</a:t>
            </a:r>
          </a:p>
        </p:txBody>
      </p:sp>
      <p:pic>
        <p:nvPicPr>
          <p:cNvPr id="1026" name="Picture 2" descr="Photo Image">
            <a:extLst>
              <a:ext uri="{FF2B5EF4-FFF2-40B4-BE49-F238E27FC236}">
                <a16:creationId xmlns:a16="http://schemas.microsoft.com/office/drawing/2014/main" id="{30C141FC-54EC-4AA8-B3EF-0CFAFADBA4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40886"/>
            <a:ext cx="3676650" cy="24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EFB2E0-BFD5-49B3-BB04-7C5A811AFB0B}"/>
              </a:ext>
            </a:extLst>
          </p:cNvPr>
          <p:cNvSpPr txBox="1"/>
          <p:nvPr/>
        </p:nvSpPr>
        <p:spPr>
          <a:xfrm>
            <a:off x="838201" y="1576388"/>
            <a:ext cx="54000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</a:rPr>
              <a:t>-</a:t>
            </a:r>
            <a:r>
              <a:rPr lang="ko-KR" altLang="en-US" sz="2400" dirty="0">
                <a:solidFill>
                  <a:schemeClr val="accent1"/>
                </a:solidFill>
              </a:rPr>
              <a:t>지문인식</a:t>
            </a:r>
            <a:endParaRPr lang="en-US" altLang="ko-KR" sz="2400" dirty="0">
              <a:solidFill>
                <a:schemeClr val="accent1"/>
              </a:solidFill>
            </a:endParaRPr>
          </a:p>
          <a:p>
            <a:endParaRPr lang="en-US" altLang="ko-KR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</a:rPr>
              <a:t>손가락을 전자적으로 읽어 미리 입력된 데이터와 비교해 본인 여부를 판별해 사용자의 신분을 확인하는 기술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A525EA-0E34-42A6-8561-374788D0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50" y="1690688"/>
            <a:ext cx="3676650" cy="24449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69FB3E-A8FE-4879-8D7A-931D9AF640B4}"/>
              </a:ext>
            </a:extLst>
          </p:cNvPr>
          <p:cNvSpPr txBox="1"/>
          <p:nvPr/>
        </p:nvSpPr>
        <p:spPr>
          <a:xfrm>
            <a:off x="6096000" y="4135660"/>
            <a:ext cx="52577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</a:rPr>
              <a:t>-</a:t>
            </a:r>
            <a:r>
              <a:rPr lang="ko-KR" altLang="en-US" sz="2400" dirty="0">
                <a:solidFill>
                  <a:schemeClr val="accent1"/>
                </a:solidFill>
              </a:rPr>
              <a:t>홍채인식</a:t>
            </a:r>
            <a:endParaRPr lang="en-US" altLang="ko-KR" sz="2400" dirty="0">
              <a:solidFill>
                <a:schemeClr val="accent1"/>
              </a:solidFill>
            </a:endParaRPr>
          </a:p>
          <a:p>
            <a:endParaRPr lang="en-US" altLang="ko-KR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</a:rPr>
              <a:t>지문인식기술에 이어 등장한 보안 시스템으로 사람마다 고유한 특성을 가진 안구의 홍채 정보를 이용해 사람을 인식하는 기술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05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08BAE-E138-4B0B-A933-2AB76CCF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2E538E"/>
                </a:solidFill>
              </a:rPr>
              <a:t>생체인식의 전망</a:t>
            </a:r>
          </a:p>
        </p:txBody>
      </p:sp>
      <p:pic>
        <p:nvPicPr>
          <p:cNvPr id="4104" name="Picture 8" descr="ìì²´ì¸ì ëí¥ì ëí ì´ë¯¸ì§ ê²ìê²°ê³¼">
            <a:extLst>
              <a:ext uri="{FF2B5EF4-FFF2-40B4-BE49-F238E27FC236}">
                <a16:creationId xmlns:a16="http://schemas.microsoft.com/office/drawing/2014/main" id="{94520344-7660-443B-88D7-768A4B778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1" y="1822044"/>
            <a:ext cx="5305885" cy="354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ìì²´ì¸ì ì ë§ì ëí ì´ë¯¸ì§ ê²ìê²°ê³¼">
            <a:extLst>
              <a:ext uri="{FF2B5EF4-FFF2-40B4-BE49-F238E27FC236}">
                <a16:creationId xmlns:a16="http://schemas.microsoft.com/office/drawing/2014/main" id="{EE420C67-603C-4C9A-AFD4-EFF1A0B4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018" y="279333"/>
            <a:ext cx="3139440" cy="314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ê´ë ¨ ì´ë¯¸ì§">
            <a:extLst>
              <a:ext uri="{FF2B5EF4-FFF2-40B4-BE49-F238E27FC236}">
                <a16:creationId xmlns:a16="http://schemas.microsoft.com/office/drawing/2014/main" id="{A7658975-57B0-4D1D-9BCF-74DD0DB52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946" y="3596918"/>
            <a:ext cx="5066413" cy="307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800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08BAE-E138-4B0B-A933-2AB76CCF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2E538E"/>
                </a:solidFill>
              </a:rPr>
              <a:t>생체인식 활용</a:t>
            </a:r>
          </a:p>
        </p:txBody>
      </p:sp>
      <p:pic>
        <p:nvPicPr>
          <p:cNvPr id="2050" name="Picture 2" descr="https://www.boannews.com/media/upFiles2/2017/09/04(6).jpg">
            <a:extLst>
              <a:ext uri="{FF2B5EF4-FFF2-40B4-BE49-F238E27FC236}">
                <a16:creationId xmlns:a16="http://schemas.microsoft.com/office/drawing/2014/main" id="{E1CF3C0E-41C3-467D-B856-39EF069195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2530" r="197" b="5651"/>
          <a:stretch/>
        </p:blipFill>
        <p:spPr bwMode="auto">
          <a:xfrm rot="574640">
            <a:off x="6760606" y="1134579"/>
            <a:ext cx="4654584" cy="381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boannews.com/media/upFiles2/2017/09/05(6).jpg">
            <a:extLst>
              <a:ext uri="{FF2B5EF4-FFF2-40B4-BE49-F238E27FC236}">
                <a16:creationId xmlns:a16="http://schemas.microsoft.com/office/drawing/2014/main" id="{A1CB85A0-1F4F-4D07-87D7-002EB721A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3" r="-1292" b="5628"/>
          <a:stretch/>
        </p:blipFill>
        <p:spPr bwMode="auto">
          <a:xfrm rot="21091024">
            <a:off x="466056" y="2016143"/>
            <a:ext cx="4692003" cy="376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hyosungfms.com/webfile/webedit/201904/20190416143138_2.png">
            <a:extLst>
              <a:ext uri="{FF2B5EF4-FFF2-40B4-BE49-F238E27FC236}">
                <a16:creationId xmlns:a16="http://schemas.microsoft.com/office/drawing/2014/main" id="{D5EB9608-CB6A-47DC-8AD5-DCB9621B7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659" y="3220179"/>
            <a:ext cx="3752238" cy="327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73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08BAE-E138-4B0B-A933-2AB76CCF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1109"/>
            <a:ext cx="10515600" cy="3075781"/>
          </a:xfrm>
        </p:spPr>
        <p:txBody>
          <a:bodyPr>
            <a:normAutofit/>
          </a:bodyPr>
          <a:lstStyle/>
          <a:p>
            <a:pPr algn="ctr"/>
            <a:r>
              <a:rPr lang="en-US" altLang="ko-KR" sz="16600" dirty="0">
                <a:solidFill>
                  <a:srgbClr val="C00000"/>
                </a:solidFill>
              </a:rPr>
              <a:t>BUT!</a:t>
            </a:r>
            <a:endParaRPr lang="ko-KR" altLang="en-US" sz="16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999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08BAE-E138-4B0B-A933-2AB76CCF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solidFill>
                  <a:srgbClr val="2E538E"/>
                </a:solidFill>
              </a:rPr>
              <a:t>생체인식 해킹</a:t>
            </a:r>
            <a:endParaRPr lang="ko-KR" altLang="en-US" dirty="0">
              <a:solidFill>
                <a:srgbClr val="2E538E"/>
              </a:solidFill>
            </a:endParaRPr>
          </a:p>
        </p:txBody>
      </p:sp>
      <p:pic>
        <p:nvPicPr>
          <p:cNvPr id="10" name="그림 9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F4C9E213-F40D-4FD2-B3FD-5D9D3F401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8" y="1767754"/>
            <a:ext cx="8862531" cy="3541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8F9017-29BE-41DA-91EC-B0F0395DC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903268"/>
            <a:ext cx="10169486" cy="25896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B427F5-BD00-49F3-8B10-C89FE09E8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690688"/>
            <a:ext cx="92964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7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026EBA-1799-429F-9A10-F9428469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17" y="633386"/>
            <a:ext cx="4442283" cy="5427718"/>
          </a:xfrm>
          <a:prstGeom prst="rect">
            <a:avLst/>
          </a:prstGeom>
        </p:spPr>
      </p:pic>
      <p:pic>
        <p:nvPicPr>
          <p:cNvPr id="10" name="내용 개체 틀 7">
            <a:extLst>
              <a:ext uri="{FF2B5EF4-FFF2-40B4-BE49-F238E27FC236}">
                <a16:creationId xmlns:a16="http://schemas.microsoft.com/office/drawing/2014/main" id="{40E71788-5B1C-4795-8DC1-C4F34FE54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66" y="988090"/>
            <a:ext cx="9706377" cy="2981556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BCD0C2-5A0E-48F3-B56F-2A8020BF0067}"/>
              </a:ext>
            </a:extLst>
          </p:cNvPr>
          <p:cNvSpPr/>
          <p:nvPr/>
        </p:nvSpPr>
        <p:spPr>
          <a:xfrm>
            <a:off x="1959666" y="3185245"/>
            <a:ext cx="1620000" cy="32400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D6EA8364-C856-46E6-A666-0A577328E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98" y="633386"/>
            <a:ext cx="7276461" cy="54277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5F236E-3E6F-4945-B8FA-A3B9756789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17" r="100"/>
          <a:stretch/>
        </p:blipFill>
        <p:spPr>
          <a:xfrm>
            <a:off x="1521638" y="4454756"/>
            <a:ext cx="9911244" cy="160634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6FF3CE-7176-4093-B405-50E8E916C04F}"/>
              </a:ext>
            </a:extLst>
          </p:cNvPr>
          <p:cNvSpPr/>
          <p:nvPr/>
        </p:nvSpPr>
        <p:spPr>
          <a:xfrm>
            <a:off x="6274257" y="5351131"/>
            <a:ext cx="3025956" cy="3382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04050D-7E69-47B6-8570-59006E5F18EA}"/>
              </a:ext>
            </a:extLst>
          </p:cNvPr>
          <p:cNvSpPr/>
          <p:nvPr/>
        </p:nvSpPr>
        <p:spPr>
          <a:xfrm>
            <a:off x="687998" y="182880"/>
            <a:ext cx="3365842" cy="4505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고해상도 스마트폰 카메라</a:t>
            </a:r>
          </a:p>
        </p:txBody>
      </p:sp>
    </p:spTree>
    <p:extLst>
      <p:ext uri="{BB962C8B-B14F-4D97-AF65-F5344CB8AC3E}">
        <p14:creationId xmlns:p14="http://schemas.microsoft.com/office/powerpoint/2010/main" val="25160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</TotalTime>
  <Words>171</Words>
  <Application>Microsoft Office PowerPoint</Application>
  <PresentationFormat>와이드스크린</PresentationFormat>
  <Paragraphs>39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HY신명조</vt:lpstr>
      <vt:lpstr>맑은 고딕</vt:lpstr>
      <vt:lpstr>Arial</vt:lpstr>
      <vt:lpstr>Calibri</vt:lpstr>
      <vt:lpstr>Calibri Light</vt:lpstr>
      <vt:lpstr>Wingdings 2</vt:lpstr>
      <vt:lpstr>HDOfficeLightV0</vt:lpstr>
      <vt:lpstr>Office 테마</vt:lpstr>
      <vt:lpstr>생체보안 해킹 방지 서비스</vt:lpstr>
      <vt:lpstr>목차</vt:lpstr>
      <vt:lpstr>생체인식이란?</vt:lpstr>
      <vt:lpstr>대표적인 생체인식 기술</vt:lpstr>
      <vt:lpstr>생체인식의 전망</vt:lpstr>
      <vt:lpstr>생체인식 활용</vt:lpstr>
      <vt:lpstr>BUT!</vt:lpstr>
      <vt:lpstr>생체인식 해킹</vt:lpstr>
      <vt:lpstr>PowerPoint 프레젠테이션</vt:lpstr>
      <vt:lpstr>해결방법</vt:lpstr>
      <vt:lpstr>문제를 완화시킬 방법</vt:lpstr>
      <vt:lpstr>문제를 완화시킬 방법</vt:lpstr>
      <vt:lpstr>PowerPoint 프레젠테이션</vt:lpstr>
      <vt:lpstr>PowerPoint 프레젠테이션</vt:lpstr>
      <vt:lpstr> ㅅ</vt:lpstr>
      <vt:lpstr>PowerPoint 프레젠테이션</vt:lpstr>
      <vt:lpstr>PowerPoint 프레젠테이션</vt:lpstr>
      <vt:lpstr>왜 필요한가?</vt:lpstr>
      <vt:lpstr>Q&amp;A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생체보안 해킹 방지</dc:title>
  <dc:creator>권수지</dc:creator>
  <cp:lastModifiedBy>권수지</cp:lastModifiedBy>
  <cp:revision>6</cp:revision>
  <dcterms:created xsi:type="dcterms:W3CDTF">2019-05-30T16:18:06Z</dcterms:created>
  <dcterms:modified xsi:type="dcterms:W3CDTF">2019-06-03T09:31:21Z</dcterms:modified>
</cp:coreProperties>
</file>